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90" r:id="rId5"/>
    <p:sldId id="412" r:id="rId6"/>
    <p:sldId id="409" r:id="rId7"/>
    <p:sldId id="411" r:id="rId8"/>
    <p:sldId id="415" r:id="rId9"/>
    <p:sldId id="419" r:id="rId10"/>
    <p:sldId id="305" r:id="rId11"/>
  </p:sldIdLst>
  <p:sldSz cx="12192000" cy="6858000"/>
  <p:notesSz cx="12192000" cy="6858000"/>
  <p:custDataLst>
    <p:tags r:id="rId15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4" userDrawn="1">
          <p15:clr>
            <a:srgbClr val="A4A3A4"/>
          </p15:clr>
        </p15:guide>
        <p15:guide id="2" pos="21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361" autoAdjust="0"/>
  </p:normalViewPr>
  <p:slideViewPr>
    <p:cSldViewPr showGuides="1">
      <p:cViewPr varScale="1">
        <p:scale>
          <a:sx n="86" d="100"/>
          <a:sy n="86" d="100"/>
        </p:scale>
        <p:origin x="681" y="80"/>
      </p:cViewPr>
      <p:guideLst>
        <p:guide orient="horz" pos="2884"/>
        <p:guide pos="2148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gs" Target="tags/tag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162E6B-72CE-4813-9DB4-657C36CAFCB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44448" y="86614"/>
            <a:ext cx="1370330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/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44448" y="86614"/>
            <a:ext cx="1370330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7" Type="http://schemas.openxmlformats.org/officeDocument/2006/relationships/notesSlide" Target="../notesSlides/notesSlide1.xml"/><Relationship Id="rId16" Type="http://schemas.openxmlformats.org/officeDocument/2006/relationships/slideLayout" Target="../slideLayouts/slideLayout5.xml"/><Relationship Id="rId15" Type="http://schemas.openxmlformats.org/officeDocument/2006/relationships/image" Target="../media/image15.png"/><Relationship Id="rId14" Type="http://schemas.openxmlformats.org/officeDocument/2006/relationships/image" Target="../media/image14.jpeg"/><Relationship Id="rId13" Type="http://schemas.openxmlformats.org/officeDocument/2006/relationships/image" Target="../media/image13.png"/><Relationship Id="rId12" Type="http://schemas.openxmlformats.org/officeDocument/2006/relationships/image" Target="../media/image12.jpeg"/><Relationship Id="rId11" Type="http://schemas.openxmlformats.org/officeDocument/2006/relationships/image" Target="../media/image11.jpeg"/><Relationship Id="rId10" Type="http://schemas.openxmlformats.org/officeDocument/2006/relationships/image" Target="../media/image10.jpe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1" Type="http://schemas.openxmlformats.org/officeDocument/2006/relationships/notesSlide" Target="../notesSlides/notesSlide2.xml"/><Relationship Id="rId10" Type="http://schemas.openxmlformats.org/officeDocument/2006/relationships/slideLayout" Target="../slideLayouts/slideLayout5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2" Type="http://schemas.openxmlformats.org/officeDocument/2006/relationships/notesSlide" Target="../notesSlides/notesSlide3.xml"/><Relationship Id="rId11" Type="http://schemas.openxmlformats.org/officeDocument/2006/relationships/slideLayout" Target="../slideLayouts/slideLayout5.xml"/><Relationship Id="rId10" Type="http://schemas.openxmlformats.org/officeDocument/2006/relationships/image" Target="../media/image18.png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9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8" Type="http://schemas.openxmlformats.org/officeDocument/2006/relationships/notesSlide" Target="../notesSlides/notesSlide4.xml"/><Relationship Id="rId17" Type="http://schemas.openxmlformats.org/officeDocument/2006/relationships/slideLayout" Target="../slideLayouts/slideLayout5.xml"/><Relationship Id="rId16" Type="http://schemas.openxmlformats.org/officeDocument/2006/relationships/image" Target="../media/image26.png"/><Relationship Id="rId15" Type="http://schemas.openxmlformats.org/officeDocument/2006/relationships/image" Target="../media/image25.png"/><Relationship Id="rId14" Type="http://schemas.openxmlformats.org/officeDocument/2006/relationships/image" Target="../media/image24.png"/><Relationship Id="rId13" Type="http://schemas.openxmlformats.org/officeDocument/2006/relationships/image" Target="../media/image23.png"/><Relationship Id="rId12" Type="http://schemas.openxmlformats.org/officeDocument/2006/relationships/image" Target="../media/image22.png"/><Relationship Id="rId11" Type="http://schemas.openxmlformats.org/officeDocument/2006/relationships/image" Target="../media/image21.png"/><Relationship Id="rId10" Type="http://schemas.openxmlformats.org/officeDocument/2006/relationships/image" Target="../media/image20.png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7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1" Type="http://schemas.openxmlformats.org/officeDocument/2006/relationships/notesSlide" Target="../notesSlides/notesSlide5.xml"/><Relationship Id="rId10" Type="http://schemas.openxmlformats.org/officeDocument/2006/relationships/slideLayout" Target="../slideLayouts/slideLayout5.xml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8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2" Type="http://schemas.openxmlformats.org/officeDocument/2006/relationships/notesSlide" Target="../notesSlides/notesSlide6.xml"/><Relationship Id="rId11" Type="http://schemas.openxmlformats.org/officeDocument/2006/relationships/slideLayout" Target="../slideLayouts/slideLayout5.xml"/><Relationship Id="rId10" Type="http://schemas.openxmlformats.org/officeDocument/2006/relationships/image" Target="../media/image29.png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30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2" Type="http://schemas.openxmlformats.org/officeDocument/2006/relationships/notesSlide" Target="../notesSlides/notesSlide7.xml"/><Relationship Id="rId11" Type="http://schemas.openxmlformats.org/officeDocument/2006/relationships/slideLayout" Target="../slideLayouts/slideLayout5.xml"/><Relationship Id="rId10" Type="http://schemas.openxmlformats.org/officeDocument/2006/relationships/image" Target="../media/image31.png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32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2" Type="http://schemas.openxmlformats.org/officeDocument/2006/relationships/notesSlide" Target="../notesSlides/notesSlide8.xml"/><Relationship Id="rId11" Type="http://schemas.openxmlformats.org/officeDocument/2006/relationships/slideLayout" Target="../slideLayouts/slideLayout5.xml"/><Relationship Id="rId10" Type="http://schemas.openxmlformats.org/officeDocument/2006/relationships/image" Target="../media/image33.pn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-217" y="959709"/>
            <a:ext cx="12192216" cy="4490085"/>
            <a:chOff x="-89" y="986027"/>
            <a:chExt cx="12192216" cy="4490085"/>
          </a:xfrm>
        </p:grpSpPr>
        <p:sp>
          <p:nvSpPr>
            <p:cNvPr id="23" name="object 23"/>
            <p:cNvSpPr/>
            <p:nvPr/>
          </p:nvSpPr>
          <p:spPr>
            <a:xfrm>
              <a:off x="0" y="986027"/>
              <a:ext cx="12192000" cy="4490085"/>
            </a:xfrm>
            <a:custGeom>
              <a:avLst/>
              <a:gdLst/>
              <a:ahLst/>
              <a:cxnLst/>
              <a:rect l="l" t="t" r="r" b="b"/>
              <a:pathLst>
                <a:path w="12192000" h="4490085">
                  <a:moveTo>
                    <a:pt x="12192000" y="0"/>
                  </a:moveTo>
                  <a:lnTo>
                    <a:pt x="0" y="0"/>
                  </a:lnTo>
                  <a:lnTo>
                    <a:pt x="0" y="4489704"/>
                  </a:lnTo>
                  <a:lnTo>
                    <a:pt x="12192000" y="4489704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-89" y="1187195"/>
              <a:ext cx="12192216" cy="10477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1" name="object 31"/>
          <p:cNvSpPr/>
          <p:nvPr/>
        </p:nvSpPr>
        <p:spPr>
          <a:xfrm>
            <a:off x="10754868" y="5894831"/>
            <a:ext cx="1437131" cy="96316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11168888" y="6501790"/>
            <a:ext cx="1060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40" dirty="0">
                <a:solidFill>
                  <a:srgbClr val="888888"/>
                </a:solidFill>
                <a:latin typeface="Arial" panose="020B0604020202020204"/>
                <a:cs typeface="Arial" panose="020B0604020202020204"/>
              </a:rPr>
              <a:t>1</a:t>
            </a:r>
            <a:endParaRPr sz="12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95300" y="5871971"/>
            <a:ext cx="827532" cy="82905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580388" y="5882640"/>
            <a:ext cx="821436" cy="81229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2703576" y="6024371"/>
            <a:ext cx="1260348" cy="68122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287011" y="5926834"/>
            <a:ext cx="836676" cy="82753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7216648" y="5917795"/>
            <a:ext cx="3538220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Reported </a:t>
            </a:r>
            <a:r>
              <a:rPr sz="2400" b="1" dirty="0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by</a:t>
            </a:r>
            <a:r>
              <a:rPr lang="en-US" sz="2400" b="1" dirty="0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  </a:t>
            </a:r>
            <a:r>
              <a:rPr lang="en-US" altLang="zh-CN" sz="2400" b="1" dirty="0" err="1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Long</a:t>
            </a:r>
            <a:r>
              <a:rPr lang="en-US" altLang="zh-CN" sz="2400" b="1" dirty="0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 Zhang</a:t>
            </a:r>
            <a:endParaRPr sz="2400" dirty="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81752" y="1295447"/>
            <a:ext cx="11209321" cy="8858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89685" marR="5080" indent="-1277620" algn="ctr">
              <a:lnSpc>
                <a:spcPct val="100000"/>
              </a:lnSpc>
              <a:spcBef>
                <a:spcPts val="95"/>
              </a:spcBef>
            </a:pPr>
            <a:r>
              <a:rPr lang="en-US" altLang="zh-CN" sz="2800" b="1" spc="-5" dirty="0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GraphLoRA: Structure-Aware Low-Rank Adaptation for LargeLanguage</a:t>
            </a:r>
            <a:endParaRPr lang="en-US" altLang="zh-CN" sz="2800" b="1" spc="-5" dirty="0">
              <a:solidFill>
                <a:srgbClr val="1F4E79"/>
              </a:solidFill>
              <a:latin typeface="Times New Roman" panose="02020603050405020304"/>
              <a:cs typeface="Times New Roman" panose="02020603050405020304"/>
            </a:endParaRPr>
          </a:p>
          <a:p>
            <a:pPr marL="1289685" marR="5080" indent="-1277620" algn="ctr">
              <a:lnSpc>
                <a:spcPct val="100000"/>
              </a:lnSpc>
              <a:spcBef>
                <a:spcPts val="95"/>
              </a:spcBef>
            </a:pPr>
            <a:r>
              <a:rPr lang="en-US" altLang="zh-CN" sz="2800" b="1" spc="-5" dirty="0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Model Recommendation</a:t>
            </a:r>
            <a:endParaRPr lang="en-US" altLang="zh-CN" sz="2800" b="1" spc="-5" dirty="0">
              <a:solidFill>
                <a:srgbClr val="1F4E79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9601117" y="5101172"/>
            <a:ext cx="1981835" cy="319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000" b="1" spc="-5" dirty="0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—— ACL</a:t>
            </a:r>
            <a:r>
              <a:rPr sz="2000" b="1" spc="-5" dirty="0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_</a:t>
            </a:r>
            <a:r>
              <a:rPr sz="2000" b="1" spc="-5" dirty="0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  <a:sym typeface="+mn-ea"/>
              </a:rPr>
              <a:t>2026</a:t>
            </a:r>
            <a:endParaRPr lang="en-US" sz="2000" b="1" spc="-5" dirty="0">
              <a:solidFill>
                <a:srgbClr val="1F4E79"/>
              </a:solidFill>
              <a:latin typeface="Times New Roman" panose="02020603050405020304"/>
              <a:cs typeface="Times New Roman" panose="02020603050405020304"/>
              <a:sym typeface="+mn-ea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3886200" y="5071745"/>
            <a:ext cx="4725035" cy="34861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en-US" altLang="zh-CN" dirty="0" err="1"/>
              <a:t>Code:https://github.com/wgj15965/GraphLoRA.</a:t>
            </a:r>
            <a:endParaRPr lang="en-US" altLang="zh-CN" dirty="0" err="1"/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322830" y="2514600"/>
            <a:ext cx="7327900" cy="1905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sp>
        <p:nvSpPr>
          <p:cNvPr id="25" name="object 16"/>
          <p:cNvSpPr txBox="1"/>
          <p:nvPr/>
        </p:nvSpPr>
        <p:spPr>
          <a:xfrm>
            <a:off x="3124199" y="902970"/>
            <a:ext cx="5849620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1595" algn="ctr">
              <a:lnSpc>
                <a:spcPct val="100000"/>
              </a:lnSpc>
              <a:spcBef>
                <a:spcPts val="95"/>
              </a:spcBef>
            </a:pPr>
            <a:r>
              <a:rPr lang="en-US" sz="40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Motivation</a:t>
            </a:r>
            <a:endParaRPr lang="en-US" sz="3600" b="1" spc="-5" dirty="0">
              <a:solidFill>
                <a:srgbClr val="001F5F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8200" y="1096645"/>
            <a:ext cx="3954780" cy="5584825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5181600" y="1752600"/>
            <a:ext cx="703770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Existing methods either translate collaborative information into textual prompts or inject pre-trained embeddings into the LLM, both of which treat structural information as static input and fail to capture high-order relational dependencies.</a:t>
            </a:r>
            <a:endParaRPr lang="en-US" altLang="zh-CN"/>
          </a:p>
        </p:txBody>
      </p:sp>
      <p:sp>
        <p:nvSpPr>
          <p:cNvPr id="28" name="文本框 27"/>
          <p:cNvSpPr txBox="1"/>
          <p:nvPr/>
        </p:nvSpPr>
        <p:spPr>
          <a:xfrm>
            <a:off x="5334000" y="3173730"/>
            <a:ext cx="6610985" cy="28105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/>
              <a:t>a) Input-Space Alignment: Only the structural information is passively read, and the relationship dependence cannot be reasoned internally.</a:t>
            </a:r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r>
              <a:rPr lang="en-US" altLang="zh-CN"/>
              <a:t>b) Parameter-Space Alignment: It is impossible to perform end-to-end joint optimization with the semantic representation of LLM, and it is also difficult to dynamically capture the relationship dependence of high-order neighborhoods.</a:t>
            </a:r>
            <a:endParaRPr lang="en-US" altLang="zh-CN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sp>
        <p:nvSpPr>
          <p:cNvPr id="22" name="object 16"/>
          <p:cNvSpPr txBox="1"/>
          <p:nvPr/>
        </p:nvSpPr>
        <p:spPr>
          <a:xfrm>
            <a:off x="4648200" y="995408"/>
            <a:ext cx="25146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altLang="zh-CN" sz="36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Method</a:t>
            </a:r>
            <a:endParaRPr sz="3600" dirty="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8600" y="1662430"/>
            <a:ext cx="7402195" cy="399288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90815" y="1981200"/>
            <a:ext cx="4038600" cy="29032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sp>
        <p:nvSpPr>
          <p:cNvPr id="22" name="object 16"/>
          <p:cNvSpPr txBox="1"/>
          <p:nvPr/>
        </p:nvSpPr>
        <p:spPr>
          <a:xfrm>
            <a:off x="4648200" y="995408"/>
            <a:ext cx="25146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altLang="zh-CN" sz="36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Method</a:t>
            </a:r>
            <a:endParaRPr sz="3600" dirty="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8200" y="2819400"/>
            <a:ext cx="4427220" cy="626745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9480" y="3657600"/>
            <a:ext cx="4345940" cy="485140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6695" y="4495800"/>
            <a:ext cx="4981575" cy="610235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64655" y="2014220"/>
            <a:ext cx="4241165" cy="459105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29400" y="2752725"/>
            <a:ext cx="4452620" cy="433705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29095" y="3653155"/>
            <a:ext cx="4276725" cy="48514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19495" y="4565650"/>
            <a:ext cx="4978400" cy="545465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47140" y="2042160"/>
            <a:ext cx="3961130" cy="617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sp>
        <p:nvSpPr>
          <p:cNvPr id="22" name="object 16"/>
          <p:cNvSpPr txBox="1"/>
          <p:nvPr/>
        </p:nvSpPr>
        <p:spPr>
          <a:xfrm>
            <a:off x="4844796" y="951034"/>
            <a:ext cx="293370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Experiments</a:t>
            </a:r>
            <a:endParaRPr sz="3600" dirty="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5750" y="1676400"/>
            <a:ext cx="9080500" cy="46659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sp>
        <p:nvSpPr>
          <p:cNvPr id="22" name="object 16"/>
          <p:cNvSpPr txBox="1"/>
          <p:nvPr/>
        </p:nvSpPr>
        <p:spPr>
          <a:xfrm>
            <a:off x="4844796" y="902774"/>
            <a:ext cx="293370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Experiments</a:t>
            </a:r>
            <a:endParaRPr sz="3600" dirty="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8200" y="1219200"/>
            <a:ext cx="3869055" cy="5528945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00800" y="1524000"/>
            <a:ext cx="4998720" cy="504444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sp>
        <p:nvSpPr>
          <p:cNvPr id="22" name="object 16"/>
          <p:cNvSpPr txBox="1"/>
          <p:nvPr/>
        </p:nvSpPr>
        <p:spPr>
          <a:xfrm>
            <a:off x="4844796" y="902774"/>
            <a:ext cx="293370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Experiments</a:t>
            </a:r>
            <a:endParaRPr sz="3600" dirty="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6800" y="1219200"/>
            <a:ext cx="3437255" cy="5583555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39000" y="2743200"/>
            <a:ext cx="3502025" cy="1515110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7315200" y="4323715"/>
            <a:ext cx="406400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solidFill>
                  <a:srgbClr val="FF0000"/>
                </a:solidFill>
              </a:rPr>
              <a:t>Vicuna 7B --&gt; LLaMA 7B</a:t>
            </a:r>
            <a:endParaRPr lang="en-US" altLang="zh-CN" sz="14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grpSp>
        <p:nvGrpSpPr>
          <p:cNvPr id="23" name="object 13"/>
          <p:cNvGrpSpPr/>
          <p:nvPr/>
        </p:nvGrpSpPr>
        <p:grpSpPr>
          <a:xfrm>
            <a:off x="3308603" y="2438400"/>
            <a:ext cx="4972050" cy="2268855"/>
            <a:chOff x="3308603" y="2438400"/>
            <a:chExt cx="4972050" cy="2268855"/>
          </a:xfrm>
        </p:grpSpPr>
        <p:sp>
          <p:nvSpPr>
            <p:cNvPr id="25" name="object 14"/>
            <p:cNvSpPr/>
            <p:nvPr/>
          </p:nvSpPr>
          <p:spPr>
            <a:xfrm>
              <a:off x="4097671" y="3788656"/>
              <a:ext cx="3473127" cy="346892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15"/>
            <p:cNvSpPr/>
            <p:nvPr/>
          </p:nvSpPr>
          <p:spPr>
            <a:xfrm>
              <a:off x="3308603" y="2438400"/>
              <a:ext cx="4972050" cy="2268474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" name="object 16"/>
          <p:cNvSpPr txBox="1"/>
          <p:nvPr/>
        </p:nvSpPr>
        <p:spPr>
          <a:xfrm>
            <a:off x="3974972" y="2764993"/>
            <a:ext cx="364236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0" b="1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Thanks!</a:t>
            </a:r>
            <a:endParaRPr sz="8000" dirty="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PP_MARK_KEY" val="3d66cf53-fad4-4210-83ab-f3fa70c6c52a"/>
  <p:tag name="COMMONDATA" val="eyJoZGlkIjoiNmQwZDNhOTEzOTNjOWE2ZmE5ZjgyMWJlMDgzMDhkYWEifQ==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3357</Words>
  <Application>WPS 演示</Application>
  <PresentationFormat>宽屏</PresentationFormat>
  <Paragraphs>178</Paragraphs>
  <Slides>8</Slides>
  <Notes>11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21" baseType="lpstr">
      <vt:lpstr>Arial</vt:lpstr>
      <vt:lpstr>宋体</vt:lpstr>
      <vt:lpstr>Wingdings</vt:lpstr>
      <vt:lpstr>Trebuchet MS</vt:lpstr>
      <vt:lpstr>Arial</vt:lpstr>
      <vt:lpstr>Times New Roman</vt:lpstr>
      <vt:lpstr>Calibri</vt:lpstr>
      <vt:lpstr>微软雅黑</vt:lpstr>
      <vt:lpstr>Arial Unicode MS</vt:lpstr>
      <vt:lpstr>等线</vt:lpstr>
      <vt:lpstr>Times New Roman</vt:lpstr>
      <vt:lpstr>Trebuchet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Xiaofei Zhu</dc:creator>
  <cp:lastModifiedBy> </cp:lastModifiedBy>
  <cp:revision>601</cp:revision>
  <dcterms:created xsi:type="dcterms:W3CDTF">2023-09-17T03:47:00Z</dcterms:created>
  <dcterms:modified xsi:type="dcterms:W3CDTF">2026-08-26T10:55:31Z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2023-09-12T00:00:00Z</vt:filetime>
  </property>
  <property fmtid="{D5CDD505-2E9C-101B-9397-08002B2CF9AE}" pid="3" name="Creator">
    <vt:lpwstr>Microsoft? PowerPoint? 2016</vt:lpwstr>
  </property>
  <property fmtid="{D5CDD505-2E9C-101B-9397-08002B2CF9AE}" pid="4" name="LastSaved">
    <vt:filetime>2023-10-03T00:00:00Z</vt:filetime>
  </property>
  <property fmtid="{D5CDD505-2E9C-101B-9397-08002B2CF9AE}" pid="5" name="ICV">
    <vt:lpwstr>C1C2B4B0D40041FAACACBB1AB61E76C1_13</vt:lpwstr>
  </property>
  <property fmtid="{D5CDD505-2E9C-101B-9397-08002B2CF9AE}" pid="6" name="KSOProductBuildVer">
    <vt:lpwstr>2052-12.1.0.28043</vt:lpwstr>
  </property>
</Properties>
</file>